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76" d="100"/>
          <a:sy n="76" d="100"/>
        </p:scale>
        <p:origin x="462"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ru-RU"/>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17A4254C-7FDF-4E1D-95BB-E866CEC6C404}" type="datetimeFigureOut">
              <a:rPr lang="ru-RU" smtClean="0"/>
              <a:t>05.10.2016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586C473-C89E-4884-9B6C-308C862C472C}" type="slidenum">
              <a:rPr lang="ru-RU" smtClean="0"/>
              <a:t>‹#›</a:t>
            </a:fld>
            <a:endParaRPr lang="ru-RU"/>
          </a:p>
        </p:txBody>
      </p:sp>
    </p:spTree>
    <p:extLst>
      <p:ext uri="{BB962C8B-B14F-4D97-AF65-F5344CB8AC3E}">
        <p14:creationId xmlns:p14="http://schemas.microsoft.com/office/powerpoint/2010/main" val="14823584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17A4254C-7FDF-4E1D-95BB-E866CEC6C404}" type="datetimeFigureOut">
              <a:rPr lang="ru-RU" smtClean="0"/>
              <a:t>05.10.2016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586C473-C89E-4884-9B6C-308C862C472C}" type="slidenum">
              <a:rPr lang="ru-RU" smtClean="0"/>
              <a:t>‹#›</a:t>
            </a:fld>
            <a:endParaRPr lang="ru-RU"/>
          </a:p>
        </p:txBody>
      </p:sp>
    </p:spTree>
    <p:extLst>
      <p:ext uri="{BB962C8B-B14F-4D97-AF65-F5344CB8AC3E}">
        <p14:creationId xmlns:p14="http://schemas.microsoft.com/office/powerpoint/2010/main" val="25212911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17A4254C-7FDF-4E1D-95BB-E866CEC6C404}" type="datetimeFigureOut">
              <a:rPr lang="ru-RU" smtClean="0"/>
              <a:t>05.10.2016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586C473-C89E-4884-9B6C-308C862C472C}" type="slidenum">
              <a:rPr lang="ru-RU" smtClean="0"/>
              <a:t>‹#›</a:t>
            </a:fld>
            <a:endParaRPr lang="ru-RU"/>
          </a:p>
        </p:txBody>
      </p:sp>
    </p:spTree>
    <p:extLst>
      <p:ext uri="{BB962C8B-B14F-4D97-AF65-F5344CB8AC3E}">
        <p14:creationId xmlns:p14="http://schemas.microsoft.com/office/powerpoint/2010/main" val="15130366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17A4254C-7FDF-4E1D-95BB-E866CEC6C404}" type="datetimeFigureOut">
              <a:rPr lang="ru-RU" smtClean="0"/>
              <a:t>05.10.2016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586C473-C89E-4884-9B6C-308C862C472C}" type="slidenum">
              <a:rPr lang="ru-RU" smtClean="0"/>
              <a:t>‹#›</a:t>
            </a:fld>
            <a:endParaRPr lang="ru-RU"/>
          </a:p>
        </p:txBody>
      </p:sp>
    </p:spTree>
    <p:extLst>
      <p:ext uri="{BB962C8B-B14F-4D97-AF65-F5344CB8AC3E}">
        <p14:creationId xmlns:p14="http://schemas.microsoft.com/office/powerpoint/2010/main" val="2570224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17A4254C-7FDF-4E1D-95BB-E866CEC6C404}" type="datetimeFigureOut">
              <a:rPr lang="ru-RU" smtClean="0"/>
              <a:t>05.10.2016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586C473-C89E-4884-9B6C-308C862C472C}" type="slidenum">
              <a:rPr lang="ru-RU" smtClean="0"/>
              <a:t>‹#›</a:t>
            </a:fld>
            <a:endParaRPr lang="ru-RU"/>
          </a:p>
        </p:txBody>
      </p:sp>
    </p:spTree>
    <p:extLst>
      <p:ext uri="{BB962C8B-B14F-4D97-AF65-F5344CB8AC3E}">
        <p14:creationId xmlns:p14="http://schemas.microsoft.com/office/powerpoint/2010/main" val="6288968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17A4254C-7FDF-4E1D-95BB-E866CEC6C404}" type="datetimeFigureOut">
              <a:rPr lang="ru-RU" smtClean="0"/>
              <a:t>05.10.2016</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0586C473-C89E-4884-9B6C-308C862C472C}" type="slidenum">
              <a:rPr lang="ru-RU" smtClean="0"/>
              <a:t>‹#›</a:t>
            </a:fld>
            <a:endParaRPr lang="ru-RU"/>
          </a:p>
        </p:txBody>
      </p:sp>
    </p:spTree>
    <p:extLst>
      <p:ext uri="{BB962C8B-B14F-4D97-AF65-F5344CB8AC3E}">
        <p14:creationId xmlns:p14="http://schemas.microsoft.com/office/powerpoint/2010/main" val="30202925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17A4254C-7FDF-4E1D-95BB-E866CEC6C404}" type="datetimeFigureOut">
              <a:rPr lang="ru-RU" smtClean="0"/>
              <a:t>05.10.2016</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0586C473-C89E-4884-9B6C-308C862C472C}" type="slidenum">
              <a:rPr lang="ru-RU" smtClean="0"/>
              <a:t>‹#›</a:t>
            </a:fld>
            <a:endParaRPr lang="ru-RU"/>
          </a:p>
        </p:txBody>
      </p:sp>
    </p:spTree>
    <p:extLst>
      <p:ext uri="{BB962C8B-B14F-4D97-AF65-F5344CB8AC3E}">
        <p14:creationId xmlns:p14="http://schemas.microsoft.com/office/powerpoint/2010/main" val="23830399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17A4254C-7FDF-4E1D-95BB-E866CEC6C404}" type="datetimeFigureOut">
              <a:rPr lang="ru-RU" smtClean="0"/>
              <a:t>05.10.2016</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0586C473-C89E-4884-9B6C-308C862C472C}" type="slidenum">
              <a:rPr lang="ru-RU" smtClean="0"/>
              <a:t>‹#›</a:t>
            </a:fld>
            <a:endParaRPr lang="ru-RU"/>
          </a:p>
        </p:txBody>
      </p:sp>
    </p:spTree>
    <p:extLst>
      <p:ext uri="{BB962C8B-B14F-4D97-AF65-F5344CB8AC3E}">
        <p14:creationId xmlns:p14="http://schemas.microsoft.com/office/powerpoint/2010/main" val="19977882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17A4254C-7FDF-4E1D-95BB-E866CEC6C404}" type="datetimeFigureOut">
              <a:rPr lang="ru-RU" smtClean="0"/>
              <a:t>05.10.2016</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0586C473-C89E-4884-9B6C-308C862C472C}" type="slidenum">
              <a:rPr lang="ru-RU" smtClean="0"/>
              <a:t>‹#›</a:t>
            </a:fld>
            <a:endParaRPr lang="ru-RU"/>
          </a:p>
        </p:txBody>
      </p:sp>
    </p:spTree>
    <p:extLst>
      <p:ext uri="{BB962C8B-B14F-4D97-AF65-F5344CB8AC3E}">
        <p14:creationId xmlns:p14="http://schemas.microsoft.com/office/powerpoint/2010/main" val="42390080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17A4254C-7FDF-4E1D-95BB-E866CEC6C404}" type="datetimeFigureOut">
              <a:rPr lang="ru-RU" smtClean="0"/>
              <a:t>05.10.2016</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0586C473-C89E-4884-9B6C-308C862C472C}" type="slidenum">
              <a:rPr lang="ru-RU" smtClean="0"/>
              <a:t>‹#›</a:t>
            </a:fld>
            <a:endParaRPr lang="ru-RU"/>
          </a:p>
        </p:txBody>
      </p:sp>
    </p:spTree>
    <p:extLst>
      <p:ext uri="{BB962C8B-B14F-4D97-AF65-F5344CB8AC3E}">
        <p14:creationId xmlns:p14="http://schemas.microsoft.com/office/powerpoint/2010/main" val="4725457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17A4254C-7FDF-4E1D-95BB-E866CEC6C404}" type="datetimeFigureOut">
              <a:rPr lang="ru-RU" smtClean="0"/>
              <a:t>05.10.2016</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0586C473-C89E-4884-9B6C-308C862C472C}" type="slidenum">
              <a:rPr lang="ru-RU" smtClean="0"/>
              <a:t>‹#›</a:t>
            </a:fld>
            <a:endParaRPr lang="ru-RU"/>
          </a:p>
        </p:txBody>
      </p:sp>
    </p:spTree>
    <p:extLst>
      <p:ext uri="{BB962C8B-B14F-4D97-AF65-F5344CB8AC3E}">
        <p14:creationId xmlns:p14="http://schemas.microsoft.com/office/powerpoint/2010/main" val="38742876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7A4254C-7FDF-4E1D-95BB-E866CEC6C404}" type="datetimeFigureOut">
              <a:rPr lang="ru-RU" smtClean="0"/>
              <a:t>05.10.2016</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86C473-C89E-4884-9B6C-308C862C472C}" type="slidenum">
              <a:rPr lang="ru-RU" smtClean="0"/>
              <a:t>‹#›</a:t>
            </a:fld>
            <a:endParaRPr lang="ru-RU"/>
          </a:p>
        </p:txBody>
      </p:sp>
    </p:spTree>
    <p:extLst>
      <p:ext uri="{BB962C8B-B14F-4D97-AF65-F5344CB8AC3E}">
        <p14:creationId xmlns:p14="http://schemas.microsoft.com/office/powerpoint/2010/main" val="41344885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288324"/>
            <a:ext cx="9144000" cy="4423719"/>
          </a:xfrm>
        </p:spPr>
        <p:txBody>
          <a:bodyPr>
            <a:noAutofit/>
          </a:bodyPr>
          <a:lstStyle/>
          <a:p>
            <a:r>
              <a:rPr lang="kk-KZ" sz="8800" dirty="0" smtClean="0">
                <a:latin typeface="Times New Roman" panose="02020603050405020304" pitchFamily="18" charset="0"/>
                <a:cs typeface="Times New Roman" panose="02020603050405020304" pitchFamily="18" charset="0"/>
              </a:rPr>
              <a:t>7-дәріс. </a:t>
            </a:r>
            <a:r>
              <a:rPr lang="kk-KZ" sz="8800" b="1" dirty="0" smtClean="0">
                <a:latin typeface="Times New Roman" panose="02020603050405020304" pitchFamily="18" charset="0"/>
                <a:cs typeface="Times New Roman" panose="02020603050405020304" pitchFamily="18" charset="0"/>
              </a:rPr>
              <a:t>Жердің фитосанитарлық бағасын беру.</a:t>
            </a:r>
            <a:endParaRPr lang="ru-RU" sz="8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4316558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115330"/>
            <a:ext cx="10515600" cy="6870357"/>
          </a:xfrm>
        </p:spPr>
        <p:txBody>
          <a:bodyPr>
            <a:normAutofit fontScale="92500" lnSpcReduction="20000"/>
          </a:bodyPr>
          <a:lstStyle/>
          <a:p>
            <a:pPr marL="0" indent="0" algn="just">
              <a:buNone/>
            </a:pPr>
            <a:r>
              <a:rPr lang="kk-KZ" dirty="0" smtClean="0">
                <a:latin typeface="Times New Roman" panose="02020603050405020304" pitchFamily="18" charset="0"/>
                <a:cs typeface="Times New Roman" panose="02020603050405020304" pitchFamily="18" charset="0"/>
              </a:rPr>
              <a:t>	Барлық агроэкожүйенің әртүрлі кезеңдеріндегі ауылшаруашылық өнімдерін өндіру барысында, мәдени өсімдіктер мен әр алуан ағзалар қарым-қатынаста болады. </a:t>
            </a:r>
            <a:r>
              <a:rPr lang="kk-KZ" b="1" dirty="0" smtClean="0">
                <a:latin typeface="Times New Roman" panose="02020603050405020304" pitchFamily="18" charset="0"/>
                <a:cs typeface="Times New Roman" panose="02020603050405020304" pitchFamily="18" charset="0"/>
              </a:rPr>
              <a:t>Мысалы: </a:t>
            </a:r>
            <a:r>
              <a:rPr lang="kk-KZ" dirty="0" smtClean="0">
                <a:latin typeface="Times New Roman" panose="02020603050405020304" pitchFamily="18" charset="0"/>
                <a:cs typeface="Times New Roman" panose="02020603050405020304" pitchFamily="18" charset="0"/>
              </a:rPr>
              <a:t>шыбын-шіркей (насекомые), өсімдіктермен қоректенетін кенелер мен өрмекшілер, микроскопиялық саңырауқұлақтар, бактериялар, вирустар, арам шөптер, құстар, сүтқоректілер. Бұлардың ішінде пайдалы және пайдасыздары да бар. Мысалы, араның баға жетпес пайдасы бар. Ал әртүрлі ауру тудыратындарды түбегейлі зерттеп, жердің фитосанитарлық жағдайын анықтап, оның агроэкологиялық бағасын беру қажет. Бұл әрекеттер келесі шаралардан тұрады: </a:t>
            </a:r>
          </a:p>
          <a:p>
            <a:pPr marL="0" indent="0" algn="just">
              <a:buNone/>
            </a:pPr>
            <a:r>
              <a:rPr lang="kk-KZ" dirty="0" smtClean="0">
                <a:latin typeface="Times New Roman" panose="02020603050405020304" pitchFamily="18" charset="0"/>
                <a:cs typeface="Times New Roman" panose="02020603050405020304" pitchFamily="18" charset="0"/>
              </a:rPr>
              <a:t>	- </a:t>
            </a:r>
            <a:r>
              <a:rPr lang="kk-KZ" dirty="0">
                <a:latin typeface="Times New Roman" panose="02020603050405020304" pitchFamily="18" charset="0"/>
                <a:cs typeface="Times New Roman" panose="02020603050405020304" pitchFamily="18" charset="0"/>
              </a:rPr>
              <a:t>м</a:t>
            </a:r>
            <a:r>
              <a:rPr lang="kk-KZ" dirty="0" smtClean="0">
                <a:latin typeface="Times New Roman" panose="02020603050405020304" pitchFamily="18" charset="0"/>
                <a:cs typeface="Times New Roman" panose="02020603050405020304" pitchFamily="18" charset="0"/>
              </a:rPr>
              <a:t>әдени өсімдіктерді алдын-ала әртүрлі ағзалардың қауіп-қатерлерінен сақтап, алынатын өнімдердің шығынын азайту;</a:t>
            </a:r>
          </a:p>
          <a:p>
            <a:pPr marL="0" indent="0" algn="just">
              <a:buNone/>
            </a:pPr>
            <a:r>
              <a:rPr lang="kk-KZ" dirty="0">
                <a:latin typeface="Times New Roman" panose="02020603050405020304" pitchFamily="18" charset="0"/>
                <a:cs typeface="Times New Roman" panose="02020603050405020304" pitchFamily="18" charset="0"/>
              </a:rPr>
              <a:t>	</a:t>
            </a:r>
            <a:r>
              <a:rPr lang="kk-KZ" dirty="0" smtClean="0">
                <a:latin typeface="Times New Roman" panose="02020603050405020304" pitchFamily="18" charset="0"/>
                <a:cs typeface="Times New Roman" panose="02020603050405020304" pitchFamily="18" charset="0"/>
              </a:rPr>
              <a:t>- ол үшін ЛБЕЖ-ді ендіріп, оны қалыптастыратын аумақты түпкілікті зерттеп, оның фитосанитарлық жағдайларын анықтап, агроэкологиялық бағасын беру қажет;</a:t>
            </a:r>
          </a:p>
          <a:p>
            <a:pPr marL="0" indent="0" algn="just">
              <a:buNone/>
            </a:pPr>
            <a:r>
              <a:rPr lang="kk-KZ" dirty="0">
                <a:latin typeface="Times New Roman" panose="02020603050405020304" pitchFamily="18" charset="0"/>
                <a:cs typeface="Times New Roman" panose="02020603050405020304" pitchFamily="18" charset="0"/>
              </a:rPr>
              <a:t>	</a:t>
            </a:r>
            <a:r>
              <a:rPr lang="kk-KZ" dirty="0" smtClean="0">
                <a:latin typeface="Times New Roman" panose="02020603050405020304" pitchFamily="18" charset="0"/>
                <a:cs typeface="Times New Roman" panose="02020603050405020304" pitchFamily="18" charset="0"/>
              </a:rPr>
              <a:t>- осының нәтижесінде, әртүрлі кеселдердің алдын-алу үшін, қысқа және ұзақ мерзімді болждамдар жасалып, нақтылы шаралардың заманауи түрлерін белгілеу қажет </a:t>
            </a:r>
            <a:r>
              <a:rPr lang="kk-KZ" b="1" dirty="0" smtClean="0">
                <a:latin typeface="Times New Roman" panose="02020603050405020304" pitchFamily="18" charset="0"/>
                <a:cs typeface="Times New Roman" panose="02020603050405020304" pitchFamily="18" charset="0"/>
              </a:rPr>
              <a:t>(химияны биологияға ауыстыру!)</a:t>
            </a:r>
            <a:r>
              <a:rPr lang="kk-KZ" dirty="0" smtClean="0">
                <a:latin typeface="Times New Roman" panose="02020603050405020304" pitchFamily="18" charset="0"/>
                <a:cs typeface="Times New Roman" panose="02020603050405020304" pitchFamily="18" charset="0"/>
              </a:rPr>
              <a:t>;</a:t>
            </a:r>
          </a:p>
          <a:p>
            <a:pPr marL="0" indent="0" algn="just">
              <a:buNone/>
            </a:pPr>
            <a:r>
              <a:rPr lang="kk-KZ" dirty="0">
                <a:latin typeface="Times New Roman" panose="02020603050405020304" pitchFamily="18" charset="0"/>
                <a:cs typeface="Times New Roman" panose="02020603050405020304" pitchFamily="18" charset="0"/>
              </a:rPr>
              <a:t>	</a:t>
            </a:r>
            <a:r>
              <a:rPr lang="kk-KZ" dirty="0" smtClean="0">
                <a:latin typeface="Times New Roman" panose="02020603050405020304" pitchFamily="18" charset="0"/>
                <a:cs typeface="Times New Roman" panose="02020603050405020304" pitchFamily="18" charset="0"/>
              </a:rPr>
              <a:t>- зиянды ағзалардың тізімдік жіктемелерін жасап, сол аумақтың ерекшеліктеріне сәйкес биологиялық өсіп, жетіліп, көбейіп даму циклдерін анықтау арқылы, олармен күресу жоспарларын тиянақты құрастыру қажет.</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3410696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230659"/>
            <a:ext cx="10515600" cy="7257536"/>
          </a:xfrm>
        </p:spPr>
        <p:txBody>
          <a:bodyPr>
            <a:normAutofit/>
          </a:bodyPr>
          <a:lstStyle/>
          <a:p>
            <a:pPr marL="457200" lvl="1" indent="0" algn="just">
              <a:buNone/>
            </a:pPr>
            <a:r>
              <a:rPr lang="kk-KZ" sz="2600" b="1" dirty="0" smtClean="0">
                <a:latin typeface="Times New Roman" panose="02020603050405020304" pitchFamily="18" charset="0"/>
                <a:cs typeface="Times New Roman" panose="02020603050405020304" pitchFamily="18" charset="0"/>
              </a:rPr>
              <a:t>	Шыбын-шіркейлерді (насекомдарды) есептеу әдістері. </a:t>
            </a:r>
            <a:r>
              <a:rPr lang="kk-KZ" sz="2600" dirty="0" smtClean="0">
                <a:latin typeface="Times New Roman" panose="02020603050405020304" pitchFamily="18" charset="0"/>
                <a:cs typeface="Times New Roman" panose="02020603050405020304" pitchFamily="18" charset="0"/>
              </a:rPr>
              <a:t>Өсімдіктер мен топырақтарда тіршілік ететін ағзаларды </a:t>
            </a:r>
            <a:r>
              <a:rPr lang="en-US" sz="2600" b="1" dirty="0" smtClean="0">
                <a:latin typeface="Times New Roman" panose="02020603050405020304" pitchFamily="18" charset="0"/>
                <a:cs typeface="Times New Roman" panose="02020603050405020304" pitchFamily="18" charset="0"/>
              </a:rPr>
              <a:t>“</a:t>
            </a:r>
            <a:r>
              <a:rPr lang="kk-KZ" sz="2600" b="1" dirty="0" smtClean="0">
                <a:latin typeface="Times New Roman" panose="02020603050405020304" pitchFamily="18" charset="0"/>
                <a:cs typeface="Times New Roman" panose="02020603050405020304" pitchFamily="18" charset="0"/>
              </a:rPr>
              <a:t>биотоптар</a:t>
            </a:r>
            <a:r>
              <a:rPr lang="en-US" sz="2600" b="1" dirty="0" smtClean="0">
                <a:latin typeface="Times New Roman" panose="02020603050405020304" pitchFamily="18" charset="0"/>
                <a:cs typeface="Times New Roman" panose="02020603050405020304" pitchFamily="18" charset="0"/>
              </a:rPr>
              <a:t>”</a:t>
            </a:r>
            <a:r>
              <a:rPr lang="kk-KZ" sz="2600" b="1" dirty="0" smtClean="0">
                <a:latin typeface="Times New Roman" panose="02020603050405020304" pitchFamily="18" charset="0"/>
                <a:cs typeface="Times New Roman" panose="02020603050405020304" pitchFamily="18" charset="0"/>
              </a:rPr>
              <a:t> </a:t>
            </a:r>
            <a:r>
              <a:rPr lang="kk-KZ" sz="2600" dirty="0" smtClean="0">
                <a:latin typeface="Times New Roman" panose="02020603050405020304" pitchFamily="18" charset="0"/>
                <a:cs typeface="Times New Roman" panose="02020603050405020304" pitchFamily="18" charset="0"/>
              </a:rPr>
              <a:t>– деп атайды. Бұл кешенді топтың ішінде пайдалылары және зиянкестері де болады. Мұны мамандар анықтап, соңғыларының абсолюттік сандарын нақтылы есепке алу қажет. Бұл санақ белгілі бір көлемдік жерлерде немесе белгілі бір өсімдіктердің сандық мөлшерлерінде (зиянданған өсімдіктер, олардың тұқымдары немесе жемістері, т.б.) жүргізіледі. Арнайы әдістермен, олардың (насекомдардың) тіршілік ететін орталары анықталады (өсімдіктердің сыртында, ішінде, өозғалып жүреді, жердің (топырақтың) бетінде, топырақтың ішінде). Осы орталарына байланысты зиянкестердің сандық тығыздығының түрлері анықталады. Мысалы, топырақтағы зияндылардың сандарын 1 м2-та анықтайды, өсімдіктердің 100 данасында немесе бұл сандық пайыздық (%) мөлшерін есепке алады. Сол сияқты, топырақта тіршілік ететіндердің майдаларын 10 см тереңдікте, орташасын 4 см-ге дейін, ал түрлерін одан тереңде табуға болады.</a:t>
            </a:r>
          </a:p>
        </p:txBody>
      </p:sp>
    </p:spTree>
    <p:extLst>
      <p:ext uri="{BB962C8B-B14F-4D97-AF65-F5344CB8AC3E}">
        <p14:creationId xmlns:p14="http://schemas.microsoft.com/office/powerpoint/2010/main" val="41896589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214184"/>
            <a:ext cx="10515600" cy="5962779"/>
          </a:xfrm>
        </p:spPr>
        <p:txBody>
          <a:bodyPr/>
          <a:lstStyle/>
          <a:p>
            <a:pPr marL="457200" lvl="1" indent="0" algn="just">
              <a:buNone/>
            </a:pPr>
            <a:r>
              <a:rPr lang="kk-KZ" dirty="0" smtClean="0">
                <a:latin typeface="Times New Roman" panose="02020603050405020304" pitchFamily="18" charset="0"/>
                <a:cs typeface="Times New Roman" panose="02020603050405020304" pitchFamily="18" charset="0"/>
              </a:rPr>
              <a:t>	Топырақтың үстінде жүріп өсімдіктерге зиян келтіретін шыбын-шіркейлерді келесі әдістермен анықтайды: </a:t>
            </a:r>
          </a:p>
          <a:p>
            <a:pPr marL="457200" lvl="1" indent="0" algn="just">
              <a:buNone/>
            </a:pPr>
            <a:r>
              <a:rPr lang="kk-KZ" dirty="0" smtClean="0">
                <a:latin typeface="Times New Roman" panose="02020603050405020304" pitchFamily="18" charset="0"/>
                <a:cs typeface="Times New Roman" panose="02020603050405020304" pitchFamily="18" charset="0"/>
              </a:rPr>
              <a:t>	- 2-4%-дық концентрациялы формалин құйылған ыдыстарды жердің бетімен бірдей етіп көміп, оған белгілі бір уақытта (түнде, күндіз) түсетін жәндіктердің есебін алып, олардың зиянкестерін анықтайды;</a:t>
            </a:r>
          </a:p>
          <a:p>
            <a:pPr marL="457200" lvl="1" indent="0" algn="just">
              <a:buNone/>
            </a:pPr>
            <a:r>
              <a:rPr lang="kk-KZ" dirty="0" smtClean="0">
                <a:latin typeface="Times New Roman" panose="02020603050405020304" pitchFamily="18" charset="0"/>
                <a:cs typeface="Times New Roman" panose="02020603050405020304" pitchFamily="18" charset="0"/>
              </a:rPr>
              <a:t>	- мұның орнына ұзындығы 1-5 м, ені мен тереңдігі 30 см шұңқырлар қазып, оған түскендерді есепке алады.</a:t>
            </a:r>
            <a:endParaRPr lang="ru-RU" dirty="0">
              <a:latin typeface="Times New Roman" panose="02020603050405020304" pitchFamily="18" charset="0"/>
              <a:cs typeface="Times New Roman" panose="02020603050405020304" pitchFamily="18" charset="0"/>
            </a:endParaRPr>
          </a:p>
          <a:p>
            <a:pPr marL="457200" lvl="1" indent="0" algn="just">
              <a:buNone/>
            </a:pPr>
            <a:r>
              <a:rPr lang="kk-KZ" dirty="0" smtClean="0">
                <a:latin typeface="Times New Roman" panose="02020603050405020304" pitchFamily="18" charset="0"/>
                <a:cs typeface="Times New Roman" panose="02020603050405020304" pitchFamily="18" charset="0"/>
              </a:rPr>
              <a:t>	Өсімдіктің үстінде тіршілік етіп, зияндайтындарын 50х50 см алаңда есепке алады. </a:t>
            </a:r>
          </a:p>
          <a:p>
            <a:pPr marL="457200" lvl="1" indent="0" algn="just">
              <a:buNone/>
            </a:pPr>
            <a:r>
              <a:rPr lang="kk-KZ" dirty="0">
                <a:latin typeface="Times New Roman" panose="02020603050405020304" pitchFamily="18" charset="0"/>
                <a:cs typeface="Times New Roman" panose="02020603050405020304" pitchFamily="18" charset="0"/>
              </a:rPr>
              <a:t>	</a:t>
            </a:r>
            <a:r>
              <a:rPr lang="kk-KZ" dirty="0" smtClean="0">
                <a:latin typeface="Times New Roman" panose="02020603050405020304" pitchFamily="18" charset="0"/>
                <a:cs typeface="Times New Roman" panose="02020603050405020304" pitchFamily="18" charset="0"/>
              </a:rPr>
              <a:t>Жер қандалалары, соқыр кенелер, үшкір тұмсықтылар, ірі шыбындардың личинкасы сияқты майда насекомдарды өсімдіктердің қатарларына сәйкес 25-100 см көлемде есепке алады. Көзге көрінбейтін насекомдарды олардың тіршілік ететін 20 жерден (нүктеден) 5 өсімдіктерді сілкіп, қағазға немесе матаға түсіріп есептейді. </a:t>
            </a:r>
          </a:p>
          <a:p>
            <a:pPr marL="457200" lvl="1" indent="0" algn="just">
              <a:buNone/>
            </a:pPr>
            <a:r>
              <a:rPr lang="kk-KZ" dirty="0">
                <a:latin typeface="Times New Roman" panose="02020603050405020304" pitchFamily="18" charset="0"/>
                <a:cs typeface="Times New Roman" panose="02020603050405020304" pitchFamily="18" charset="0"/>
              </a:rPr>
              <a:t>	</a:t>
            </a:r>
            <a:r>
              <a:rPr lang="kk-KZ" dirty="0" smtClean="0">
                <a:latin typeface="Times New Roman" panose="02020603050405020304" pitchFamily="18" charset="0"/>
                <a:cs typeface="Times New Roman" panose="02020603050405020304" pitchFamily="18" charset="0"/>
              </a:rPr>
              <a:t>Өсімдіктердің ішінде тіршілік ететіндерін ашып-көріп, әрбір агроландшафттан 10 өсімдік алып (0,25 м2) есептейді.</a:t>
            </a:r>
          </a:p>
          <a:p>
            <a:pPr marL="914400" lvl="2" indent="0" algn="just">
              <a:buNone/>
            </a:pP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2794841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378941"/>
            <a:ext cx="10515600" cy="5798022"/>
          </a:xfrm>
        </p:spPr>
        <p:txBody>
          <a:bodyPr>
            <a:normAutofit/>
          </a:bodyPr>
          <a:lstStyle/>
          <a:p>
            <a:pPr marL="457200" lvl="1" indent="0" algn="just">
              <a:buNone/>
            </a:pPr>
            <a:r>
              <a:rPr lang="kk-KZ" sz="2500" b="1" dirty="0" smtClean="0">
                <a:latin typeface="Times New Roman" panose="02020603050405020304" pitchFamily="18" charset="0"/>
                <a:cs typeface="Times New Roman" panose="02020603050405020304" pitchFamily="18" charset="0"/>
              </a:rPr>
              <a:t>	Кеміргіштерді есепке алу. </a:t>
            </a:r>
            <a:r>
              <a:rPr lang="kk-KZ" sz="2500" dirty="0" smtClean="0">
                <a:latin typeface="Times New Roman" panose="02020603050405020304" pitchFamily="18" charset="0"/>
                <a:cs typeface="Times New Roman" panose="02020603050405020304" pitchFamily="18" charset="0"/>
              </a:rPr>
              <a:t>Бұлардың тіршілік ету іздерін зерттеп есептейді. Мысалы, індерінің санына қарай жанұясын, колониясын, топтамаларын анықтап, ондағы сандық құрамды біліп есепке алып, 1 гектардағы санын шығарады. Содан кейін олармен күресу шараларын белгілейді.</a:t>
            </a:r>
          </a:p>
          <a:p>
            <a:pPr marL="457200" lvl="1" indent="0" algn="just">
              <a:buNone/>
            </a:pPr>
            <a:r>
              <a:rPr lang="kk-KZ" sz="2500" b="1" dirty="0">
                <a:latin typeface="Times New Roman" panose="02020603050405020304" pitchFamily="18" charset="0"/>
                <a:cs typeface="Times New Roman" panose="02020603050405020304" pitchFamily="18" charset="0"/>
              </a:rPr>
              <a:t>	</a:t>
            </a:r>
            <a:r>
              <a:rPr lang="kk-KZ" sz="2500" b="1" dirty="0" smtClean="0">
                <a:latin typeface="Times New Roman" panose="02020603050405020304" pitchFamily="18" charset="0"/>
                <a:cs typeface="Times New Roman" panose="02020603050405020304" pitchFamily="18" charset="0"/>
              </a:rPr>
              <a:t>Өсімдік ауруларының таралуларын және даму қауіптіліктерін есепке алу әдістері.</a:t>
            </a:r>
            <a:r>
              <a:rPr lang="kk-KZ" sz="2500" dirty="0" smtClean="0">
                <a:latin typeface="Times New Roman" panose="02020603050405020304" pitchFamily="18" charset="0"/>
                <a:cs typeface="Times New Roman" panose="02020603050405020304" pitchFamily="18" charset="0"/>
              </a:rPr>
              <a:t> Өсімдіктердің ауруларын, олардың өскіндерінің толық жер бетіне шыққандарынан бастап, өнімдерінің толық піскендеріне дейін 3-4 рет есепке алады. Ол ауруларға келесілер себепші болады: микроскопиялық саңырауқұлақтар, бактериялар, микоплазмалық ағзалар, вирустар және т.б. Бұлар өсімдіктердің әртүрлі мүшелерін зақымдайды. Мысалы, фузариез ауруы мен картофель қоңызы жапырақты зақымдаса, қызылшаның тамырларын арнаулы микроағзалар шірітеді (корневая гниль). Бұлар ол зиянкестерді тіршіліктеріне қажетті мұқтаждық болса, адамдар өнім ала алмайтын жағдайға душар болады.</a:t>
            </a:r>
            <a:endParaRPr lang="ru-RU" sz="25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7465555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780535" y="189471"/>
            <a:ext cx="10515600" cy="5814498"/>
          </a:xfrm>
        </p:spPr>
        <p:txBody>
          <a:bodyPr>
            <a:noAutofit/>
          </a:bodyPr>
          <a:lstStyle/>
          <a:p>
            <a:pPr marL="0" indent="0" algn="just">
              <a:buNone/>
            </a:pPr>
            <a:r>
              <a:rPr lang="kk-KZ" sz="2900" b="1" dirty="0" smtClean="0">
                <a:latin typeface="Times New Roman" panose="02020603050405020304" pitchFamily="18" charset="0"/>
                <a:cs typeface="Times New Roman" panose="02020603050405020304" pitchFamily="18" charset="0"/>
              </a:rPr>
              <a:t>	Арам шөптерді есепке алу, </a:t>
            </a:r>
            <a:r>
              <a:rPr lang="kk-KZ" sz="2900" dirty="0" smtClean="0">
                <a:latin typeface="Times New Roman" panose="02020603050405020304" pitchFamily="18" charset="0"/>
                <a:cs typeface="Times New Roman" panose="02020603050405020304" pitchFamily="18" charset="0"/>
              </a:rPr>
              <a:t>негізінен, олардың тұқымдары мен тамырларының есебін 1 га жерден, күзгі өнімді жинап алғаннан кейін жүргізіледі. Нәтижесінде келесі жылдардың жоспарлары құрылып, олармен күресудің әдістері белгіленеді. Олардың негізгі түрлері: гербицидтер қолдану; тұқымдарын тереңге айдап тастау; күзде жерді тереңге жыртпай арам шөптердің тамырын жер бетіне шығарып, қыстағы үсікке ұшырату; егдеден келе жатқан әдіс-қолмен шөптеу. </a:t>
            </a:r>
          </a:p>
          <a:p>
            <a:pPr marL="0" indent="0" algn="just">
              <a:buNone/>
            </a:pPr>
            <a:r>
              <a:rPr lang="kk-KZ" sz="2900" b="1" dirty="0">
                <a:latin typeface="Times New Roman" panose="02020603050405020304" pitchFamily="18" charset="0"/>
                <a:cs typeface="Times New Roman" panose="02020603050405020304" pitchFamily="18" charset="0"/>
              </a:rPr>
              <a:t>	</a:t>
            </a:r>
            <a:r>
              <a:rPr lang="kk-KZ" sz="2900" b="1" dirty="0" smtClean="0">
                <a:latin typeface="Times New Roman" panose="02020603050405020304" pitchFamily="18" charset="0"/>
                <a:cs typeface="Times New Roman" panose="02020603050405020304" pitchFamily="18" charset="0"/>
              </a:rPr>
              <a:t>Жерді санитарлық бағалау. </a:t>
            </a:r>
            <a:r>
              <a:rPr lang="kk-KZ" sz="2900" dirty="0" smtClean="0">
                <a:latin typeface="Times New Roman" panose="02020603050405020304" pitchFamily="18" charset="0"/>
                <a:cs typeface="Times New Roman" panose="02020603050405020304" pitchFamily="18" charset="0"/>
              </a:rPr>
              <a:t>Топырақпен агроценоздың санитарлық жағдайларын нашарлдататын негізгі факторлар келесідей: </a:t>
            </a:r>
          </a:p>
          <a:p>
            <a:pPr marL="0" indent="0" algn="just">
              <a:buNone/>
            </a:pPr>
            <a:r>
              <a:rPr lang="kk-KZ" sz="2900" dirty="0">
                <a:latin typeface="Times New Roman" panose="02020603050405020304" pitchFamily="18" charset="0"/>
                <a:cs typeface="Times New Roman" panose="02020603050405020304" pitchFamily="18" charset="0"/>
              </a:rPr>
              <a:t>	</a:t>
            </a:r>
            <a:r>
              <a:rPr lang="kk-KZ" sz="2900" dirty="0" smtClean="0">
                <a:latin typeface="Times New Roman" panose="02020603050405020304" pitchFamily="18" charset="0"/>
                <a:cs typeface="Times New Roman" panose="02020603050405020304" pitchFamily="18" charset="0"/>
              </a:rPr>
              <a:t>- қи, құстың саңғырығы;</a:t>
            </a:r>
          </a:p>
          <a:p>
            <a:pPr marL="0" indent="0" algn="just">
              <a:buNone/>
            </a:pPr>
            <a:r>
              <a:rPr lang="kk-KZ" sz="2900" dirty="0">
                <a:latin typeface="Times New Roman" panose="02020603050405020304" pitchFamily="18" charset="0"/>
                <a:cs typeface="Times New Roman" panose="02020603050405020304" pitchFamily="18" charset="0"/>
              </a:rPr>
              <a:t>	</a:t>
            </a:r>
            <a:r>
              <a:rPr lang="kk-KZ" sz="2900" dirty="0" smtClean="0">
                <a:latin typeface="Times New Roman" panose="02020603050405020304" pitchFamily="18" charset="0"/>
                <a:cs typeface="Times New Roman" panose="02020603050405020304" pitchFamily="18" charset="0"/>
              </a:rPr>
              <a:t>- қаланың органогендік қалдықтары (ақаба сулар, тұрмыстық қатты қалдықтар, өнеркәсіптің ақтық сулары).</a:t>
            </a:r>
            <a:endParaRPr lang="ru-RU" sz="29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9706244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345989"/>
            <a:ext cx="10515600" cy="5830974"/>
          </a:xfrm>
        </p:spPr>
        <p:txBody>
          <a:bodyPr>
            <a:normAutofit lnSpcReduction="10000"/>
          </a:bodyPr>
          <a:lstStyle/>
          <a:p>
            <a:pPr marL="457200" lvl="1" indent="0" algn="just">
              <a:buNone/>
            </a:pPr>
            <a:r>
              <a:rPr lang="kk-KZ" sz="3200" dirty="0" smtClean="0">
                <a:latin typeface="Times New Roman" panose="02020603050405020304" pitchFamily="18" charset="0"/>
                <a:cs typeface="Times New Roman" panose="02020603050405020304" pitchFamily="18" charset="0"/>
              </a:rPr>
              <a:t>	Осылардың (физикалық, химиялық, биологиялық) әсерінен нашарлайтын санитарлық жағдайлар:</a:t>
            </a:r>
          </a:p>
          <a:p>
            <a:pPr marL="457200" lvl="1" indent="0" algn="just">
              <a:buNone/>
            </a:pPr>
            <a:r>
              <a:rPr lang="kk-KZ" sz="3200" dirty="0" smtClean="0">
                <a:latin typeface="Times New Roman" panose="02020603050405020304" pitchFamily="18" charset="0"/>
                <a:cs typeface="Times New Roman" panose="02020603050405020304" pitchFamily="18" charset="0"/>
              </a:rPr>
              <a:t>	-  топырақтың өзін-өзі тазарту қабілеттері төмендейді;</a:t>
            </a:r>
          </a:p>
          <a:p>
            <a:pPr marL="457200" lvl="1" indent="0" algn="just">
              <a:buNone/>
            </a:pPr>
            <a:r>
              <a:rPr lang="kk-KZ" sz="3200" dirty="0">
                <a:latin typeface="Times New Roman" panose="02020603050405020304" pitchFamily="18" charset="0"/>
                <a:cs typeface="Times New Roman" panose="02020603050405020304" pitchFamily="18" charset="0"/>
              </a:rPr>
              <a:t>	</a:t>
            </a:r>
            <a:r>
              <a:rPr lang="kk-KZ" sz="3200" dirty="0" smtClean="0">
                <a:latin typeface="Times New Roman" panose="02020603050405020304" pitchFamily="18" charset="0"/>
                <a:cs typeface="Times New Roman" panose="02020603050405020304" pitchFamily="18" charset="0"/>
              </a:rPr>
              <a:t>- топырақтың уыттылығы (токсичность) жоғарылайды;</a:t>
            </a:r>
          </a:p>
          <a:p>
            <a:pPr marL="457200" lvl="1" indent="0" algn="just">
              <a:buNone/>
            </a:pPr>
            <a:r>
              <a:rPr lang="kk-KZ" sz="3200" dirty="0">
                <a:latin typeface="Times New Roman" panose="02020603050405020304" pitchFamily="18" charset="0"/>
                <a:cs typeface="Times New Roman" panose="02020603050405020304" pitchFamily="18" charset="0"/>
              </a:rPr>
              <a:t>	</a:t>
            </a:r>
            <a:r>
              <a:rPr lang="kk-KZ" sz="3200" dirty="0" smtClean="0">
                <a:latin typeface="Times New Roman" panose="02020603050405020304" pitchFamily="18" charset="0"/>
                <a:cs typeface="Times New Roman" panose="02020603050405020304" pitchFamily="18" charset="0"/>
              </a:rPr>
              <a:t>-  инфекциялық (топырақтың) яғни ауру жұқтырғыш қасиеті жоғарылайды;</a:t>
            </a:r>
          </a:p>
          <a:p>
            <a:pPr marL="457200" lvl="1" indent="0" algn="just">
              <a:buNone/>
            </a:pPr>
            <a:r>
              <a:rPr lang="kk-KZ" sz="3200" dirty="0">
                <a:latin typeface="Times New Roman" panose="02020603050405020304" pitchFamily="18" charset="0"/>
                <a:cs typeface="Times New Roman" panose="02020603050405020304" pitchFamily="18" charset="0"/>
              </a:rPr>
              <a:t>	</a:t>
            </a:r>
            <a:r>
              <a:rPr lang="kk-KZ" sz="3200" dirty="0" smtClean="0">
                <a:latin typeface="Times New Roman" panose="02020603050405020304" pitchFamily="18" charset="0"/>
                <a:cs typeface="Times New Roman" panose="02020603050405020304" pitchFamily="18" charset="0"/>
              </a:rPr>
              <a:t>- өсетін дақылдардың өнімдерінің сапалары төмендейді;</a:t>
            </a:r>
          </a:p>
          <a:p>
            <a:pPr marL="457200" lvl="1" indent="0" algn="just">
              <a:buNone/>
            </a:pPr>
            <a:r>
              <a:rPr lang="kk-KZ" sz="3200" dirty="0">
                <a:latin typeface="Times New Roman" panose="02020603050405020304" pitchFamily="18" charset="0"/>
                <a:cs typeface="Times New Roman" panose="02020603050405020304" pitchFamily="18" charset="0"/>
              </a:rPr>
              <a:t>	</a:t>
            </a:r>
            <a:r>
              <a:rPr lang="kk-KZ" sz="3200" dirty="0" smtClean="0">
                <a:latin typeface="Times New Roman" panose="02020603050405020304" pitchFamily="18" charset="0"/>
                <a:cs typeface="Times New Roman" panose="02020603050405020304" pitchFamily="18" charset="0"/>
              </a:rPr>
              <a:t>- қоршаған ортаға кері әсерін тигізеді;</a:t>
            </a:r>
          </a:p>
          <a:p>
            <a:pPr marL="457200" lvl="1" indent="0" algn="just">
              <a:buNone/>
            </a:pPr>
            <a:r>
              <a:rPr lang="kk-KZ" sz="3200" dirty="0">
                <a:latin typeface="Times New Roman" panose="02020603050405020304" pitchFamily="18" charset="0"/>
                <a:cs typeface="Times New Roman" panose="02020603050405020304" pitchFamily="18" charset="0"/>
              </a:rPr>
              <a:t>	</a:t>
            </a:r>
            <a:r>
              <a:rPr lang="kk-KZ" sz="3200" dirty="0" smtClean="0">
                <a:latin typeface="Times New Roman" panose="02020603050405020304" pitchFamily="18" charset="0"/>
                <a:cs typeface="Times New Roman" panose="02020603050405020304" pitchFamily="18" charset="0"/>
              </a:rPr>
              <a:t>- осылардың барлығы адам ағзасына кері әсер етіп, денсаулығын нашарлатады.</a:t>
            </a:r>
            <a:endParaRPr lang="ru-RU"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8379030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140044"/>
            <a:ext cx="10515600" cy="6717956"/>
          </a:xfrm>
        </p:spPr>
        <p:txBody>
          <a:bodyPr>
            <a:normAutofit/>
          </a:bodyPr>
          <a:lstStyle/>
          <a:p>
            <a:pPr marL="457200" lvl="1" indent="0" algn="just">
              <a:buNone/>
            </a:pPr>
            <a:r>
              <a:rPr lang="kk-KZ" sz="2800" dirty="0" smtClean="0">
                <a:latin typeface="Times New Roman" panose="02020603050405020304" pitchFamily="18" charset="0"/>
                <a:cs typeface="Times New Roman" panose="02020603050405020304" pitchFamily="18" charset="0"/>
              </a:rPr>
              <a:t>	ЛБЕЖ-ді ендіріп, оны қалыптастыру барысындағы санитарлық жағдайды бақылап, оған дер кезінде баға беру келесі қауіптіліктерге жол бермейді:</a:t>
            </a:r>
          </a:p>
          <a:p>
            <a:pPr marL="457200" lvl="1" indent="0" algn="just">
              <a:buNone/>
            </a:pPr>
            <a:r>
              <a:rPr lang="kk-KZ" sz="2800" dirty="0">
                <a:latin typeface="Times New Roman" panose="02020603050405020304" pitchFamily="18" charset="0"/>
                <a:cs typeface="Times New Roman" panose="02020603050405020304" pitchFamily="18" charset="0"/>
              </a:rPr>
              <a:t>	</a:t>
            </a:r>
            <a:r>
              <a:rPr lang="kk-KZ" sz="2800" dirty="0" smtClean="0">
                <a:latin typeface="Times New Roman" panose="02020603050405020304" pitchFamily="18" charset="0"/>
                <a:cs typeface="Times New Roman" panose="02020603050405020304" pitchFamily="18" charset="0"/>
              </a:rPr>
              <a:t>- халықтың қауіпсіздік жағдайында өмір сүруіне;</a:t>
            </a:r>
          </a:p>
          <a:p>
            <a:pPr marL="457200" lvl="1" indent="0" algn="just">
              <a:buNone/>
            </a:pPr>
            <a:r>
              <a:rPr lang="kk-KZ" sz="2800" dirty="0">
                <a:latin typeface="Times New Roman" panose="02020603050405020304" pitchFamily="18" charset="0"/>
                <a:cs typeface="Times New Roman" panose="02020603050405020304" pitchFamily="18" charset="0"/>
              </a:rPr>
              <a:t>	</a:t>
            </a:r>
            <a:r>
              <a:rPr lang="kk-KZ" sz="2800" dirty="0" smtClean="0">
                <a:latin typeface="Times New Roman" panose="02020603050405020304" pitchFamily="18" charset="0"/>
                <a:cs typeface="Times New Roman" panose="02020603050405020304" pitchFamily="18" charset="0"/>
              </a:rPr>
              <a:t>- ластанған жерді рекультивациялау кезіндегі кауіптілікке жол бермеу;</a:t>
            </a:r>
          </a:p>
          <a:p>
            <a:pPr marL="457200" lvl="1" indent="0" algn="just">
              <a:buNone/>
            </a:pPr>
            <a:r>
              <a:rPr lang="kk-KZ" sz="2800" dirty="0">
                <a:latin typeface="Times New Roman" panose="02020603050405020304" pitchFamily="18" charset="0"/>
                <a:cs typeface="Times New Roman" panose="02020603050405020304" pitchFamily="18" charset="0"/>
              </a:rPr>
              <a:t>	</a:t>
            </a:r>
            <a:r>
              <a:rPr lang="kk-KZ" sz="2800" dirty="0" smtClean="0">
                <a:latin typeface="Times New Roman" panose="02020603050405020304" pitchFamily="18" charset="0"/>
                <a:cs typeface="Times New Roman" panose="02020603050405020304" pitchFamily="18" charset="0"/>
              </a:rPr>
              <a:t>- инфекциялық аурулардың ұшқынып кетпеуін бақылап, оны реттеп отыру мүмкіндіктері.</a:t>
            </a:r>
          </a:p>
          <a:p>
            <a:pPr marL="457200" lvl="1" indent="0" algn="just">
              <a:buNone/>
            </a:pPr>
            <a:r>
              <a:rPr lang="kk-KZ" sz="2800" dirty="0">
                <a:latin typeface="Times New Roman" panose="02020603050405020304" pitchFamily="18" charset="0"/>
                <a:cs typeface="Times New Roman" panose="02020603050405020304" pitchFamily="18" charset="0"/>
              </a:rPr>
              <a:t>	</a:t>
            </a:r>
            <a:r>
              <a:rPr lang="kk-KZ" sz="2800" dirty="0" smtClean="0">
                <a:latin typeface="Times New Roman" panose="02020603050405020304" pitchFamily="18" charset="0"/>
                <a:cs typeface="Times New Roman" panose="02020603050405020304" pitchFamily="18" charset="0"/>
              </a:rPr>
              <a:t>Қорыта келгенде, ГОСТ – 17.4.2.01-ге сәйкес </a:t>
            </a:r>
            <a:r>
              <a:rPr lang="en-US" sz="2800" dirty="0" smtClean="0">
                <a:latin typeface="Times New Roman" panose="02020603050405020304" pitchFamily="18" charset="0"/>
                <a:cs typeface="Times New Roman" panose="02020603050405020304" pitchFamily="18" charset="0"/>
              </a:rPr>
              <a:t>“</a:t>
            </a:r>
            <a:r>
              <a:rPr lang="kk-KZ" sz="2800" dirty="0" smtClean="0">
                <a:latin typeface="Times New Roman" panose="02020603050405020304" pitchFamily="18" charset="0"/>
                <a:cs typeface="Times New Roman" panose="02020603050405020304" pitchFamily="18" charset="0"/>
              </a:rPr>
              <a:t>топырақтың санитарлық жағдайын – топырақтың кешенді фимзикалық, химиялық, биологиялық қасиеттерін қалыпты жағдайда ұстап, оның (топырақтың) адам өміріне (денсаулығына) оңтайлы әлеуетін үнемі арттырып отыру</a:t>
            </a:r>
            <a:r>
              <a:rPr lang="en-US" sz="2800" dirty="0" smtClean="0">
                <a:latin typeface="Times New Roman" panose="02020603050405020304" pitchFamily="18" charset="0"/>
                <a:cs typeface="Times New Roman" panose="02020603050405020304" pitchFamily="18" charset="0"/>
              </a:rPr>
              <a:t>”</a:t>
            </a:r>
            <a:r>
              <a:rPr lang="kk-KZ" sz="2800" dirty="0" smtClean="0">
                <a:latin typeface="Times New Roman" panose="02020603050405020304" pitchFamily="18" charset="0"/>
                <a:cs typeface="Times New Roman" panose="02020603050405020304" pitchFamily="18" charset="0"/>
              </a:rPr>
              <a:t>, - деп түсіну керек.</a:t>
            </a:r>
            <a:endParaRPr lang="ru-RU"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84465272"/>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47</TotalTime>
  <Words>7</Words>
  <Application>Microsoft Office PowerPoint</Application>
  <PresentationFormat>Широкоэкранный</PresentationFormat>
  <Paragraphs>31</Paragraphs>
  <Slides>8</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8</vt:i4>
      </vt:variant>
    </vt:vector>
  </HeadingPairs>
  <TitlesOfParts>
    <vt:vector size="13" baseType="lpstr">
      <vt:lpstr>Arial</vt:lpstr>
      <vt:lpstr>Calibri</vt:lpstr>
      <vt:lpstr>Calibri Light</vt:lpstr>
      <vt:lpstr>Times New Roman</vt:lpstr>
      <vt:lpstr>Тема Office</vt:lpstr>
      <vt:lpstr>7-дәріс. Жердің фитосанитарлық бағасын беру.</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pc</dc:creator>
  <cp:lastModifiedBy>Мукалиев Жандос</cp:lastModifiedBy>
  <cp:revision>16</cp:revision>
  <dcterms:created xsi:type="dcterms:W3CDTF">2016-09-28T06:37:45Z</dcterms:created>
  <dcterms:modified xsi:type="dcterms:W3CDTF">2016-10-05T04:57:54Z</dcterms:modified>
</cp:coreProperties>
</file>